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24"/>
  </p:normalViewPr>
  <p:slideViewPr>
    <p:cSldViewPr snapToGrid="0">
      <p:cViewPr varScale="1">
        <p:scale>
          <a:sx n="125" d="100"/>
          <a:sy n="125" d="100"/>
        </p:scale>
        <p:origin x="2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math.uwaterloo.ca/tsp/world/countrie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mike.com/what-is-a-genetic-algorithm/" TargetMode="External"/><Relationship Id="rId2" Type="http://schemas.openxmlformats.org/officeDocument/2006/relationships/hyperlink" Target="https://pixabay.com/illustrations/dna-biology-medicine-gene-163466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mmons.wikimedia.org/wiki/File:Statistically_Uniform.png" TargetMode="External"/><Relationship Id="rId4" Type="http://schemas.openxmlformats.org/officeDocument/2006/relationships/hyperlink" Target="https://commons.wikimedia.org/wiki/File:Fitness_proportionate_selection_example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人, 领带, 蓝色, 穿着&#10;&#10;描述已自动生成">
            <a:extLst>
              <a:ext uri="{FF2B5EF4-FFF2-40B4-BE49-F238E27FC236}">
                <a16:creationId xmlns:a16="http://schemas.microsoft.com/office/drawing/2014/main" id="{03DB8E61-1124-A7E5-5183-9AF26DE1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b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kumimoji="1" lang="en-CA" altLang="zh-CN" dirty="0"/>
              <a:t>Genetic Algorithm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Minqi Xu</a:t>
            </a:r>
          </a:p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20845758</a:t>
            </a:r>
          </a:p>
          <a:p>
            <a:pPr>
              <a:lnSpc>
                <a:spcPct val="90000"/>
              </a:lnSpc>
            </a:pPr>
            <a:r>
              <a:rPr kumimoji="1" lang="en-CA" altLang="zh-CN">
                <a:solidFill>
                  <a:schemeClr val="bg1"/>
                </a:solidFill>
              </a:rPr>
              <a:t>m259xu@uwaterloo.ca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041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3F2488B-70B5-C18B-4B68-8CD50C1D4D6F}"/>
              </a:ext>
            </a:extLst>
          </p:cNvPr>
          <p:cNvSpPr txBox="1"/>
          <p:nvPr/>
        </p:nvSpPr>
        <p:spPr>
          <a:xfrm>
            <a:off x="1676400" y="386080"/>
            <a:ext cx="7792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Dataset from </a:t>
            </a:r>
            <a:r>
              <a:rPr kumimoji="1" lang="en-CA" altLang="zh-CN" dirty="0">
                <a:hlinkClick r:id="rId2"/>
              </a:rPr>
              <a:t>https://www.math.uwaterloo.ca/tsp/world/countries.html</a:t>
            </a:r>
            <a:endParaRPr kumimoji="1" lang="en-CA" altLang="zh-CN" dirty="0"/>
          </a:p>
          <a:p>
            <a:r>
              <a:rPr kumimoji="1" lang="en-CA" altLang="zh-CN" dirty="0"/>
              <a:t>GA with </a:t>
            </a:r>
            <a:r>
              <a:rPr kumimoji="1" lang="en-CA" altLang="zh-CN" dirty="0" err="1"/>
              <a:t>population_size</a:t>
            </a:r>
            <a:r>
              <a:rPr kumimoji="1" lang="en-CA" altLang="zh-CN" dirty="0"/>
              <a:t>=100,elite_size</a:t>
            </a:r>
            <a:r>
              <a:rPr kumimoji="1" lang="en-US" altLang="zh-CN" dirty="0"/>
              <a:t>=20,mutation_rate=0.01</a:t>
            </a:r>
          </a:p>
          <a:p>
            <a:r>
              <a:rPr kumimoji="1" lang="en-US" altLang="zh-CN" dirty="0"/>
              <a:t>	      </a:t>
            </a:r>
            <a:r>
              <a:rPr kumimoji="1" lang="en-US" altLang="zh-CN" dirty="0" err="1"/>
              <a:t>number_of_generation</a:t>
            </a:r>
            <a:r>
              <a:rPr kumimoji="1" lang="en-US" altLang="zh-CN" dirty="0"/>
              <a:t>=5000</a:t>
            </a:r>
          </a:p>
          <a:p>
            <a:r>
              <a:rPr kumimoji="1" lang="en-US" altLang="zh-CN" dirty="0"/>
              <a:t>Known that the optimal walk is of length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6656</a:t>
            </a:r>
            <a:endParaRPr kumimoji="1" lang="en-CA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D3BFC7-0279-EC82-B132-6D57332B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0" y="1586409"/>
            <a:ext cx="3386961" cy="25402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1B1E20-1B5D-B302-E446-E844CDDA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00" y="3962180"/>
            <a:ext cx="3386960" cy="25402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5284AA-550D-1502-25B4-CDB199173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0" y="3962180"/>
            <a:ext cx="3386960" cy="25402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6F93D5-F1D8-FBD2-1470-47DCC2A4E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798" y="1586409"/>
            <a:ext cx="3386962" cy="25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3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Reference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2"/>
              </a:rPr>
              <a:t>https://pixabay.com/illustrations/dna-biology-medicine-gene-163466/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3"/>
              </a:rPr>
              <a:t>https://</a:t>
            </a:r>
            <a:r>
              <a:rPr kumimoji="1" lang="en-CA" altLang="zh-CN" dirty="0" err="1">
                <a:hlinkClick r:id="rId3"/>
              </a:rPr>
              <a:t>pastmike.com</a:t>
            </a:r>
            <a:r>
              <a:rPr kumimoji="1" lang="en-CA" altLang="zh-CN" dirty="0">
                <a:hlinkClick r:id="rId3"/>
              </a:rPr>
              <a:t>/what-is-a-genetic-algorithm/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4"/>
              </a:rPr>
              <a:t>https://</a:t>
            </a:r>
            <a:r>
              <a:rPr kumimoji="1" lang="en-CA" altLang="zh-CN" dirty="0" err="1">
                <a:hlinkClick r:id="rId4"/>
              </a:rPr>
              <a:t>commons.wikimedia.org</a:t>
            </a:r>
            <a:r>
              <a:rPr kumimoji="1" lang="en-CA" altLang="zh-CN" dirty="0">
                <a:hlinkClick r:id="rId4"/>
              </a:rPr>
              <a:t>/wiki/</a:t>
            </a:r>
            <a:r>
              <a:rPr kumimoji="1" lang="en-CA" altLang="zh-CN" dirty="0" err="1">
                <a:hlinkClick r:id="rId4"/>
              </a:rPr>
              <a:t>File:Fitness_proportionate_selection_example.png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>
                <a:hlinkClick r:id="rId5"/>
              </a:rPr>
              <a:t>https://commons.wikimedia.org/wiki/File:Statistically_Uniform.png</a:t>
            </a: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Hussain A, Muhammad YS, Nauman Sajid M, Hussain I, </a:t>
            </a:r>
            <a:r>
              <a:rPr kumimoji="1" lang="en-CA" altLang="zh-CN" dirty="0" err="1"/>
              <a:t>Mohamd</a:t>
            </a:r>
            <a:r>
              <a:rPr kumimoji="1" lang="en-CA" altLang="zh-CN" dirty="0"/>
              <a:t> Shoukry A, </a:t>
            </a:r>
            <a:r>
              <a:rPr kumimoji="1" lang="en-CA" altLang="zh-CN" dirty="0" err="1"/>
              <a:t>Gani</a:t>
            </a:r>
            <a:r>
              <a:rPr kumimoji="1" lang="en-CA" altLang="zh-CN" dirty="0"/>
              <a:t> S. Genetic Algorithm for Traveling Salesman Problem with Modified Cycle Crossover Operator. Computational intelligence and neuroscience.2017;2017:7430125-7430127.doi:10.1155/2017/7430125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555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Natural 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Proposed by Charles Darwin in 1859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Variation is the result of genetic difference which can arise through mutation or genetic recombination.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Offspring inherit traits from parents.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Overproduction.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Environment is challenging.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Survival of the fittest (Advantageous traits are more likely to pass to the next generation).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Frequency of advantageous traits increases in the population.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322539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4106" y="310138"/>
            <a:ext cx="7766936" cy="1024466"/>
          </a:xfrm>
        </p:spPr>
        <p:txBody>
          <a:bodyPr/>
          <a:lstStyle/>
          <a:p>
            <a:r>
              <a:rPr kumimoji="1" lang="en-CA" altLang="zh-CN" dirty="0">
                <a:solidFill>
                  <a:schemeClr val="tx1"/>
                </a:solidFill>
              </a:rPr>
              <a:t>Connections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5D4A830-BF20-628E-9615-0436C75C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52" y="1919267"/>
            <a:ext cx="7772400" cy="41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0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43213"/>
            <a:ext cx="7766936" cy="1024466"/>
          </a:xfrm>
        </p:spPr>
        <p:txBody>
          <a:bodyPr/>
          <a:lstStyle/>
          <a:p>
            <a:pPr algn="l"/>
            <a:r>
              <a:rPr kumimoji="1" lang="en-CA" altLang="zh-CN" sz="4000" dirty="0">
                <a:solidFill>
                  <a:schemeClr val="tx1"/>
                </a:solidFill>
              </a:rPr>
              <a:t>Travelling Salesman Problem(TSP)</a:t>
            </a:r>
            <a:endParaRPr kumimoji="1"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035828"/>
            <a:ext cx="7766936" cy="437895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sz="2400" dirty="0"/>
              <a:t>Given a list of cities and the distance between each pair of cities, what is the shortest possible route that visits each city exactly once and returns to the origin city?</a:t>
            </a:r>
          </a:p>
          <a:p>
            <a:pPr marL="285750" indent="-285750" algn="l">
              <a:buFontTx/>
              <a:buChar char="-"/>
            </a:pPr>
            <a:endParaRPr kumimoji="1" lang="en-CA" altLang="zh-CN" sz="2400" dirty="0"/>
          </a:p>
          <a:p>
            <a:pPr marL="285750" indent="-285750" algn="l">
              <a:buFontTx/>
              <a:buChar char="-"/>
            </a:pPr>
            <a:r>
              <a:rPr kumimoji="1" lang="en-CA" altLang="zh-CN" sz="2400" dirty="0"/>
              <a:t>NP-hard (No efficient solution)</a:t>
            </a:r>
          </a:p>
          <a:p>
            <a:pPr marL="285750" indent="-285750" algn="l">
              <a:buFontTx/>
              <a:buChar char="-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38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Terminology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Gene – a city (vertex)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Individual (a.k.a. “chromosome”) - single walk satisfied the condition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Parents - two individuals that will combine to produce new individual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Mating Pool – collection of parents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Fitness – a function that tells us how good the individual is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Elitism – carry best individuals to the next generation (for quicker convergence)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388617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Initiation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Import data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Randomly generate individuals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Generate initial generation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Determine the fitness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177934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1C50D45-D0A2-2A7C-EF89-471A8E6692B7}"/>
              </a:ext>
            </a:extLst>
          </p:cNvPr>
          <p:cNvSpPr txBox="1">
            <a:spLocks/>
          </p:cNvSpPr>
          <p:nvPr/>
        </p:nvSpPr>
        <p:spPr>
          <a:xfrm>
            <a:off x="1659467" y="2001520"/>
            <a:ext cx="7766936" cy="4297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kumimoji="1" lang="en-CA" altLang="zh-CN" dirty="0"/>
              <a:t>Sort based on fitness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Using selection method to select the high-fitness individual</a:t>
            </a:r>
          </a:p>
          <a:p>
            <a:pPr marL="742950" lvl="1" indent="-285750" algn="l">
              <a:buFontTx/>
              <a:buChar char="-"/>
            </a:pPr>
            <a:r>
              <a:rPr kumimoji="1" lang="en-CA" altLang="zh-CN" dirty="0"/>
              <a:t>Fitness proportionate selection (roulette wheel selection)</a:t>
            </a:r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lvl="1" algn="l"/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r>
              <a:rPr kumimoji="1" lang="en-CA" altLang="zh-CN" dirty="0"/>
              <a:t>Stochastic universal sampling</a:t>
            </a:r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  <a:p>
            <a:pPr marL="1200150" lvl="2" indent="-285750" algn="l">
              <a:buFontTx/>
              <a:buChar char="-"/>
            </a:pPr>
            <a:endParaRPr kumimoji="1" lang="en-CA" altLang="zh-CN" dirty="0"/>
          </a:p>
          <a:p>
            <a:pPr marL="742950" lvl="1" indent="-285750" algn="l">
              <a:buFontTx/>
              <a:buChar char="-"/>
            </a:pPr>
            <a:endParaRPr kumimoji="1" lang="en-CA" altLang="zh-CN" dirty="0"/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72782D96-ACB6-1E9E-831E-4DBA3E6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09" y="3135249"/>
            <a:ext cx="3899231" cy="1237257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9DFC68B2-97A8-506C-CF97-477F2D82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09" y="4646739"/>
            <a:ext cx="3790121" cy="1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Crossover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Partially Mapped Crossover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Cycle Crossover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D6DCB7-85EB-3C6D-92E6-4D66BA80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7" y="2245967"/>
            <a:ext cx="3035300" cy="749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3747D4-AE40-92E5-8FDA-C92748C1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67" y="3004764"/>
            <a:ext cx="28448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53DB60-FFEC-D5C8-D67F-55E44C37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837" y="2576167"/>
            <a:ext cx="2882900" cy="787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9D42B1-B10D-AC30-87A3-0581893D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735" y="2245967"/>
            <a:ext cx="2590800" cy="330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CFEDAD-A5C1-F3F7-263B-6AD1AA512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92" y="3298765"/>
            <a:ext cx="2565400" cy="4318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F845BA6-7878-FF3A-0D2E-2F3E39911D4B}"/>
              </a:ext>
            </a:extLst>
          </p:cNvPr>
          <p:cNvCxnSpPr/>
          <p:nvPr/>
        </p:nvCxnSpPr>
        <p:spPr>
          <a:xfrm>
            <a:off x="4542367" y="2875722"/>
            <a:ext cx="0" cy="42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5FC7043-E63C-88DE-CA07-028F8D35132C}"/>
              </a:ext>
            </a:extLst>
          </p:cNvPr>
          <p:cNvCxnSpPr>
            <a:cxnSpLocks/>
          </p:cNvCxnSpPr>
          <p:nvPr/>
        </p:nvCxnSpPr>
        <p:spPr>
          <a:xfrm flipV="1">
            <a:off x="4542367" y="2995267"/>
            <a:ext cx="989525" cy="51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1AF75DC-E844-E7C3-5744-2F458C198D5D}"/>
              </a:ext>
            </a:extLst>
          </p:cNvPr>
          <p:cNvCxnSpPr>
            <a:endCxn id="9" idx="3"/>
          </p:cNvCxnSpPr>
          <p:nvPr/>
        </p:nvCxnSpPr>
        <p:spPr>
          <a:xfrm flipH="1" flipV="1">
            <a:off x="8057535" y="2411067"/>
            <a:ext cx="39757" cy="31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66F061E-2AC6-E2DB-BE88-80426358786C}"/>
              </a:ext>
            </a:extLst>
          </p:cNvPr>
          <p:cNvCxnSpPr>
            <a:endCxn id="10" idx="3"/>
          </p:cNvCxnSpPr>
          <p:nvPr/>
        </p:nvCxnSpPr>
        <p:spPr>
          <a:xfrm flipH="1">
            <a:off x="8097292" y="3254966"/>
            <a:ext cx="91668" cy="25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8F29027F-67A2-3506-7925-363BFFD53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797" y="4146462"/>
            <a:ext cx="2438400" cy="838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7BC7BE9-8659-5DFE-41DD-002C54286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050" y="4078513"/>
            <a:ext cx="2755900" cy="317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D83DFA6-9A19-0B48-E649-CC1CBCB3B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8050" y="4419284"/>
            <a:ext cx="2641600" cy="304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82E8FC5-9675-3C64-0B93-007981B82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0900" y="4764546"/>
            <a:ext cx="2755900" cy="342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54CED6B-0D98-696E-403A-AC57E8021F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8050" y="5055344"/>
            <a:ext cx="2590800" cy="4191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F69E4C6-5FFF-0E0D-F674-6BEDF05CAD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8697" y="5398244"/>
            <a:ext cx="2400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36DFB-CA86-7746-15C1-2D7B924A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518159"/>
            <a:ext cx="7766936" cy="963963"/>
          </a:xfrm>
        </p:spPr>
        <p:txBody>
          <a:bodyPr/>
          <a:lstStyle/>
          <a:p>
            <a:pPr algn="l"/>
            <a:r>
              <a:rPr kumimoji="1" lang="en-CA" altLang="zh-CN" dirty="0">
                <a:solidFill>
                  <a:schemeClr val="tx1"/>
                </a:solidFill>
              </a:rPr>
              <a:t>Mutation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F8DF35-211F-C94A-C5BC-66387F72C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1849120"/>
            <a:ext cx="7766936" cy="4297679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kumimoji="1" lang="en-CA" altLang="zh-CN" dirty="0"/>
              <a:t>Mutation Rate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Test for each vertex in the walk</a:t>
            </a:r>
          </a:p>
          <a:p>
            <a:pPr marL="285750" indent="-285750" algn="l">
              <a:buFontTx/>
              <a:buChar char="-"/>
            </a:pPr>
            <a:r>
              <a:rPr kumimoji="1" lang="en-CA" altLang="zh-CN" dirty="0"/>
              <a:t>If test pass, randomly select a vertex in the walk and swap</a:t>
            </a:r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  <a:p>
            <a:pPr marL="285750" indent="-285750" algn="l">
              <a:buFontTx/>
              <a:buChar char="-"/>
            </a:pPr>
            <a:endParaRPr kumimoji="1" lang="en-CA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863632-E22A-CBEF-6452-1AB868660A0C}"/>
              </a:ext>
            </a:extLst>
          </p:cNvPr>
          <p:cNvSpPr/>
          <p:nvPr/>
        </p:nvSpPr>
        <p:spPr>
          <a:xfrm>
            <a:off x="1899920" y="3769359"/>
            <a:ext cx="592328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CA" altLang="zh-CN" dirty="0"/>
              <a:t>Individual (walk)</a:t>
            </a:r>
            <a:endParaRPr kumimoji="1" lang="zh-CN" altLang="en-US" dirty="0"/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id="{9AB1F4D1-CA87-B484-94A2-0FF08CE241A3}"/>
              </a:ext>
            </a:extLst>
          </p:cNvPr>
          <p:cNvSpPr/>
          <p:nvPr/>
        </p:nvSpPr>
        <p:spPr>
          <a:xfrm>
            <a:off x="2409997" y="4307838"/>
            <a:ext cx="508000" cy="5994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69D6D4-8030-BD30-15F8-C87AED1E9235}"/>
              </a:ext>
            </a:extLst>
          </p:cNvPr>
          <p:cNvSpPr txBox="1"/>
          <p:nvPr/>
        </p:nvSpPr>
        <p:spPr>
          <a:xfrm>
            <a:off x="2001520" y="5110480"/>
            <a:ext cx="15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CA" altLang="zh-CN" dirty="0"/>
              <a:t>Traversing</a:t>
            </a:r>
            <a:r>
              <a:rPr kumimoji="1" lang="en-US" altLang="zh-CN" dirty="0"/>
              <a:t> </a:t>
            </a:r>
            <a:r>
              <a:rPr kumimoji="1" lang="en-CA" altLang="zh-CN" dirty="0"/>
              <a:t>every vertex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33798F8-AB58-2AA5-7E7C-2A5BEDB81C50}"/>
              </a:ext>
            </a:extLst>
          </p:cNvPr>
          <p:cNvCxnSpPr/>
          <p:nvPr/>
        </p:nvCxnSpPr>
        <p:spPr>
          <a:xfrm>
            <a:off x="2459758" y="5852160"/>
            <a:ext cx="597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上箭头 10">
            <a:extLst>
              <a:ext uri="{FF2B5EF4-FFF2-40B4-BE49-F238E27FC236}">
                <a16:creationId xmlns:a16="http://schemas.microsoft.com/office/drawing/2014/main" id="{4C4E423A-0072-F2CD-F1E6-A901752E5F7D}"/>
              </a:ext>
            </a:extLst>
          </p:cNvPr>
          <p:cNvSpPr/>
          <p:nvPr/>
        </p:nvSpPr>
        <p:spPr>
          <a:xfrm>
            <a:off x="5842000" y="4307838"/>
            <a:ext cx="508000" cy="59944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7BF024-689E-009E-FD87-6299E239633C}"/>
              </a:ext>
            </a:extLst>
          </p:cNvPr>
          <p:cNvSpPr txBox="1"/>
          <p:nvPr/>
        </p:nvSpPr>
        <p:spPr>
          <a:xfrm>
            <a:off x="4861560" y="5020273"/>
            <a:ext cx="2634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A" altLang="zh-CN" dirty="0"/>
              <a:t>If test pass, randomly</a:t>
            </a:r>
          </a:p>
          <a:p>
            <a:r>
              <a:rPr kumimoji="1" lang="en-CA" altLang="zh-CN" dirty="0"/>
              <a:t> select another vertex, </a:t>
            </a:r>
          </a:p>
          <a:p>
            <a:r>
              <a:rPr kumimoji="1" lang="en-CA" altLang="zh-CN" dirty="0"/>
              <a:t>then swap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10536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398</TotalTime>
  <Words>426</Words>
  <Application>Microsoft Macintosh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-webkit-standard</vt:lpstr>
      <vt:lpstr>Arial</vt:lpstr>
      <vt:lpstr>Trebuchet MS</vt:lpstr>
      <vt:lpstr>Wingdings 3</vt:lpstr>
      <vt:lpstr>平面</vt:lpstr>
      <vt:lpstr>Genetic Algorithm</vt:lpstr>
      <vt:lpstr>Natural Selection</vt:lpstr>
      <vt:lpstr>Connections</vt:lpstr>
      <vt:lpstr>Travelling Salesman Problem(TSP)</vt:lpstr>
      <vt:lpstr>Terminology</vt:lpstr>
      <vt:lpstr>Initiation</vt:lpstr>
      <vt:lpstr>Selection</vt:lpstr>
      <vt:lpstr>Crossover</vt:lpstr>
      <vt:lpstr>Mutation</vt:lpstr>
      <vt:lpstr>PowerPoint 演示文稿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Algorithm</dc:title>
  <dc:creator>敏棋 徐</dc:creator>
  <cp:lastModifiedBy>敏棋 徐</cp:lastModifiedBy>
  <cp:revision>13</cp:revision>
  <dcterms:created xsi:type="dcterms:W3CDTF">2023-07-23T18:42:20Z</dcterms:created>
  <dcterms:modified xsi:type="dcterms:W3CDTF">2023-07-24T01:21:24Z</dcterms:modified>
</cp:coreProperties>
</file>